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6"/>
  </p:notesMasterIdLst>
  <p:sldIdLst>
    <p:sldId id="256" r:id="rId2"/>
    <p:sldId id="281" r:id="rId3"/>
    <p:sldId id="283" r:id="rId4"/>
    <p:sldId id="273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19"/>
    <p:restoredTop sz="86414"/>
  </p:normalViewPr>
  <p:slideViewPr>
    <p:cSldViewPr snapToGrid="0" snapToObjects="1">
      <p:cViewPr varScale="1">
        <p:scale>
          <a:sx n="108" d="100"/>
          <a:sy n="108" d="100"/>
        </p:scale>
        <p:origin x="180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BAE0E-435A-824B-A522-57918F8448A4}" type="datetimeFigureOut">
              <a:rPr lang="en-US" smtClean="0"/>
              <a:pPr/>
              <a:t>1/26/18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7E3216-0988-F34A-BD3B-702FDDD65E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012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Maybe create a slide for each bullet and add one photo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SXSW</a:t>
            </a:r>
          </a:p>
          <a:p>
            <a:pPr marL="628650" lvl="1" indent="-171450">
              <a:buFontTx/>
              <a:buChar char="-"/>
            </a:pPr>
            <a:r>
              <a:rPr lang="en-US" dirty="0" smtClean="0"/>
              <a:t>Great</a:t>
            </a:r>
            <a:r>
              <a:rPr lang="en-US" baseline="0" dirty="0" smtClean="0"/>
              <a:t> networking and advertising for future events</a:t>
            </a:r>
          </a:p>
          <a:p>
            <a:pPr marL="171450" lvl="0" indent="-171450">
              <a:buFontTx/>
              <a:buChar char="-"/>
            </a:pPr>
            <a:r>
              <a:rPr lang="en-US" baseline="0" dirty="0" smtClean="0"/>
              <a:t>FLF</a:t>
            </a:r>
          </a:p>
          <a:p>
            <a:pPr marL="628650" lvl="1" indent="-171450">
              <a:buFontTx/>
              <a:buChar char="-"/>
            </a:pPr>
            <a:r>
              <a:rPr lang="en-US" dirty="0" smtClean="0"/>
              <a:t>It</a:t>
            </a:r>
            <a:r>
              <a:rPr lang="en-US" baseline="0" dirty="0" smtClean="0"/>
              <a:t> was a great (rather long) event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Definitely inspirational for young audience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It was good to bring industry veterans to show accomplishments and life in IEEE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It was also great to bring young successful Members to share their more relatable knowledge/experience with the young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Creative networking event that forced people to interact with each other. Made a lot of friends that way</a:t>
            </a:r>
          </a:p>
          <a:p>
            <a:pPr marL="628650" lvl="1" indent="-171450">
              <a:buFontTx/>
              <a:buChar char="-"/>
            </a:pP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Successful</a:t>
            </a:r>
            <a:r>
              <a:rPr lang="en-US" baseline="0" dirty="0" smtClean="0"/>
              <a:t> IEEE N3XT in Austin. Over 150 attendees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Strong Young Professionals and Student presence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It had 3 tracks. It was short and sweet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Had a Young Professionals reception right after, which was packed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Drove membership and volunteering opportunities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Lots of students</a:t>
            </a:r>
          </a:p>
          <a:p>
            <a:pPr marL="171450" lvl="0" indent="-171450">
              <a:buFontTx/>
              <a:buChar char="-"/>
            </a:pPr>
            <a:r>
              <a:rPr lang="en-US" baseline="0" dirty="0" smtClean="0"/>
              <a:t>Started Monthly Networking events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About 15-20 attendees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They all liked the event!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They came to discover volunteering and networking opportunities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They liked the format and the time (Tuesday evening)</a:t>
            </a:r>
          </a:p>
          <a:p>
            <a:pPr marL="628650" lvl="1" indent="-171450">
              <a:buFontTx/>
              <a:buChar char="-"/>
            </a:pPr>
            <a:r>
              <a:rPr lang="en-US" baseline="0" dirty="0" err="1" smtClean="0"/>
              <a:t>Gonna</a:t>
            </a:r>
            <a:r>
              <a:rPr lang="en-US" baseline="0" dirty="0" smtClean="0"/>
              <a:t> try new sponsors for every monthly event to keep things fresh</a:t>
            </a:r>
          </a:p>
          <a:p>
            <a:pPr marL="1085850" lvl="2" indent="-171450">
              <a:buFontTx/>
              <a:buChar char="-"/>
            </a:pPr>
            <a:r>
              <a:rPr lang="en-US" baseline="0" dirty="0" smtClean="0"/>
              <a:t>To attract newcomers and retain existing audience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Takeaways</a:t>
            </a:r>
          </a:p>
          <a:p>
            <a:pPr marL="1085850" lvl="2" indent="-171450">
              <a:buFontTx/>
              <a:buChar char="-"/>
            </a:pPr>
            <a:r>
              <a:rPr lang="en-US" baseline="0" dirty="0" smtClean="0"/>
              <a:t>To come prepared with contacts amongst other societies for networking</a:t>
            </a:r>
          </a:p>
          <a:p>
            <a:pPr marL="1085850" lvl="2" indent="-171450">
              <a:buFontTx/>
              <a:buChar char="-"/>
            </a:pPr>
            <a:r>
              <a:rPr lang="en-US" baseline="0" dirty="0" smtClean="0"/>
              <a:t>To come prepared with events they can volunteer for</a:t>
            </a:r>
          </a:p>
          <a:p>
            <a:pPr marL="1085850" lvl="2" indent="-171450">
              <a:buFontTx/>
              <a:buChar char="-"/>
            </a:pPr>
            <a:r>
              <a:rPr lang="en-US" baseline="0" dirty="0" smtClean="0"/>
              <a:t>To come prepared with flyers/cards for all the above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E3216-0988-F34A-BD3B-702FDDD65E2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530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Maybe create a slide for each bullet and add one photo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SXSW</a:t>
            </a:r>
          </a:p>
          <a:p>
            <a:pPr marL="628650" lvl="1" indent="-171450">
              <a:buFontTx/>
              <a:buChar char="-"/>
            </a:pPr>
            <a:r>
              <a:rPr lang="en-US" dirty="0" smtClean="0"/>
              <a:t>Great</a:t>
            </a:r>
            <a:r>
              <a:rPr lang="en-US" baseline="0" dirty="0" smtClean="0"/>
              <a:t> networking and advertising for future events</a:t>
            </a:r>
          </a:p>
          <a:p>
            <a:pPr marL="171450" lvl="0" indent="-171450">
              <a:buFontTx/>
              <a:buChar char="-"/>
            </a:pPr>
            <a:r>
              <a:rPr lang="en-US" baseline="0" dirty="0" smtClean="0"/>
              <a:t>FLF</a:t>
            </a:r>
          </a:p>
          <a:p>
            <a:pPr marL="628650" lvl="1" indent="-171450">
              <a:buFontTx/>
              <a:buChar char="-"/>
            </a:pPr>
            <a:r>
              <a:rPr lang="en-US" dirty="0" smtClean="0"/>
              <a:t>It</a:t>
            </a:r>
            <a:r>
              <a:rPr lang="en-US" baseline="0" dirty="0" smtClean="0"/>
              <a:t> was a great (rather long) event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Definitely inspirational for young audience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It was good to bring industry veterans to show accomplishments and life in IEEE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It was also great to bring young successful Members to share their more relatable knowledge/experience with the young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Creative networking event that forced people to interact with each other. Made a lot of friends that way</a:t>
            </a:r>
          </a:p>
          <a:p>
            <a:pPr marL="628650" lvl="1" indent="-171450">
              <a:buFontTx/>
              <a:buChar char="-"/>
            </a:pP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Successful</a:t>
            </a:r>
            <a:r>
              <a:rPr lang="en-US" baseline="0" dirty="0" smtClean="0"/>
              <a:t> IEEE N3XT in Austin. Over 150 attendees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Strong Young Professionals and Student presence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It had 3 tracks. It was short and sweet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Had a Young Professionals reception right after, which was packed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Drove membership and volunteering opportunities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Lots of students</a:t>
            </a:r>
          </a:p>
          <a:p>
            <a:pPr marL="171450" lvl="0" indent="-171450">
              <a:buFontTx/>
              <a:buChar char="-"/>
            </a:pPr>
            <a:r>
              <a:rPr lang="en-US" baseline="0" dirty="0" smtClean="0"/>
              <a:t>Started Monthly Networking events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About 15-20 attendees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They all liked the event!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They came to discover volunteering and networking opportunities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They liked the format and the time (Tuesday evening)</a:t>
            </a:r>
          </a:p>
          <a:p>
            <a:pPr marL="628650" lvl="1" indent="-171450">
              <a:buFontTx/>
              <a:buChar char="-"/>
            </a:pPr>
            <a:r>
              <a:rPr lang="en-US" baseline="0" dirty="0" err="1" smtClean="0"/>
              <a:t>Gonna</a:t>
            </a:r>
            <a:r>
              <a:rPr lang="en-US" baseline="0" dirty="0" smtClean="0"/>
              <a:t> try new sponsors for every monthly event to keep things fresh</a:t>
            </a:r>
          </a:p>
          <a:p>
            <a:pPr marL="1085850" lvl="2" indent="-171450">
              <a:buFontTx/>
              <a:buChar char="-"/>
            </a:pPr>
            <a:r>
              <a:rPr lang="en-US" baseline="0" dirty="0" smtClean="0"/>
              <a:t>To attract newcomers and retain existing audience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Takeaways</a:t>
            </a:r>
          </a:p>
          <a:p>
            <a:pPr marL="1085850" lvl="2" indent="-171450">
              <a:buFontTx/>
              <a:buChar char="-"/>
            </a:pPr>
            <a:r>
              <a:rPr lang="en-US" baseline="0" dirty="0" smtClean="0"/>
              <a:t>To come prepared with contacts amongst other societies for networking</a:t>
            </a:r>
          </a:p>
          <a:p>
            <a:pPr marL="1085850" lvl="2" indent="-171450">
              <a:buFontTx/>
              <a:buChar char="-"/>
            </a:pPr>
            <a:r>
              <a:rPr lang="en-US" baseline="0" dirty="0" smtClean="0"/>
              <a:t>To come prepared with events they can volunteer for</a:t>
            </a:r>
          </a:p>
          <a:p>
            <a:pPr marL="1085850" lvl="2" indent="-171450">
              <a:buFontTx/>
              <a:buChar char="-"/>
            </a:pPr>
            <a:r>
              <a:rPr lang="en-US" baseline="0" dirty="0" smtClean="0"/>
              <a:t>To come prepared with flyers/cards for all the above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E3216-0988-F34A-BD3B-702FDDD65E2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007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E3216-0988-F34A-BD3B-702FDDD65E2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641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6DA7C-DC2B-5648-8430-C46F22343B4E}" type="datetimeFigureOut">
              <a:rPr lang="en-US" smtClean="0"/>
              <a:pPr/>
              <a:t>1/26/18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E7F0C-3393-C146-975F-C5003D4A2D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844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6DA7C-DC2B-5648-8430-C46F22343B4E}" type="datetimeFigureOut">
              <a:rPr lang="en-US" smtClean="0"/>
              <a:pPr/>
              <a:t>1/26/18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E7F0C-3393-C146-975F-C5003D4A2D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4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6DA7C-DC2B-5648-8430-C46F22343B4E}" type="datetimeFigureOut">
              <a:rPr lang="en-US" smtClean="0"/>
              <a:pPr/>
              <a:t>1/26/18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E7F0C-3393-C146-975F-C5003D4A2D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893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6DA7C-DC2B-5648-8430-C46F22343B4E}" type="datetimeFigureOut">
              <a:rPr lang="en-US" smtClean="0"/>
              <a:pPr/>
              <a:t>1/26/18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E7F0C-3393-C146-975F-C5003D4A2D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381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6DA7C-DC2B-5648-8430-C46F22343B4E}" type="datetimeFigureOut">
              <a:rPr lang="en-US" smtClean="0"/>
              <a:pPr/>
              <a:t>1/26/18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E7F0C-3393-C146-975F-C5003D4A2D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85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6DA7C-DC2B-5648-8430-C46F22343B4E}" type="datetimeFigureOut">
              <a:rPr lang="en-US" smtClean="0"/>
              <a:pPr/>
              <a:t>1/26/18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E7F0C-3393-C146-975F-C5003D4A2D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30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6DA7C-DC2B-5648-8430-C46F22343B4E}" type="datetimeFigureOut">
              <a:rPr lang="en-US" smtClean="0"/>
              <a:pPr/>
              <a:t>1/26/18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E7F0C-3393-C146-975F-C5003D4A2D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519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6DA7C-DC2B-5648-8430-C46F22343B4E}" type="datetimeFigureOut">
              <a:rPr lang="en-US" smtClean="0"/>
              <a:pPr/>
              <a:t>1/26/18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E7F0C-3393-C146-975F-C5003D4A2D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012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6DA7C-DC2B-5648-8430-C46F22343B4E}" type="datetimeFigureOut">
              <a:rPr lang="en-US" smtClean="0"/>
              <a:pPr/>
              <a:t>1/26/18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E7F0C-3393-C146-975F-C5003D4A2D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337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6DA7C-DC2B-5648-8430-C46F22343B4E}" type="datetimeFigureOut">
              <a:rPr lang="en-US" smtClean="0"/>
              <a:pPr/>
              <a:t>1/26/18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E7F0C-3393-C146-975F-C5003D4A2D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190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6DA7C-DC2B-5648-8430-C46F22343B4E}" type="datetimeFigureOut">
              <a:rPr lang="en-US" smtClean="0"/>
              <a:pPr/>
              <a:t>1/26/18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E7F0C-3393-C146-975F-C5003D4A2D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93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6DA7C-DC2B-5648-8430-C46F22343B4E}" type="datetimeFigureOut">
              <a:rPr lang="en-US" smtClean="0"/>
              <a:pPr/>
              <a:t>1/26/18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E7F0C-3393-C146-975F-C5003D4A2D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305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5250" y="4714875"/>
            <a:ext cx="6400800" cy="1814512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solidFill>
                  <a:srgbClr val="0070AC"/>
                </a:solidFill>
              </a:rPr>
              <a:t>CTS </a:t>
            </a:r>
            <a:r>
              <a:rPr lang="en-US" sz="2800" dirty="0" smtClean="0">
                <a:solidFill>
                  <a:srgbClr val="0070AC"/>
                </a:solidFill>
              </a:rPr>
              <a:t>Spring Meeting</a:t>
            </a:r>
          </a:p>
          <a:p>
            <a:r>
              <a:rPr lang="en-US" sz="2800" dirty="0" smtClean="0">
                <a:solidFill>
                  <a:srgbClr val="0070AC"/>
                </a:solidFill>
              </a:rPr>
              <a:t>Vice Chair Report</a:t>
            </a:r>
            <a:endParaRPr lang="en-US" sz="2800" dirty="0" smtClean="0">
              <a:solidFill>
                <a:srgbClr val="0070AC"/>
              </a:solidFill>
            </a:endParaRPr>
          </a:p>
          <a:p>
            <a:r>
              <a:rPr lang="en-US" sz="2800" dirty="0" smtClean="0">
                <a:solidFill>
                  <a:srgbClr val="0070AC"/>
                </a:solidFill>
              </a:rPr>
              <a:t>January 27</a:t>
            </a:r>
            <a:r>
              <a:rPr lang="en-US" sz="2800" baseline="30000" dirty="0" smtClean="0">
                <a:solidFill>
                  <a:srgbClr val="0070AC"/>
                </a:solidFill>
              </a:rPr>
              <a:t>th</a:t>
            </a:r>
            <a:r>
              <a:rPr lang="en-US" sz="2800" dirty="0" smtClean="0">
                <a:solidFill>
                  <a:srgbClr val="0070AC"/>
                </a:solidFill>
              </a:rPr>
              <a:t>, </a:t>
            </a:r>
            <a:r>
              <a:rPr lang="en-US" sz="2800" dirty="0" smtClean="0">
                <a:solidFill>
                  <a:srgbClr val="0070AC"/>
                </a:solidFill>
              </a:rPr>
              <a:t>2018</a:t>
            </a:r>
            <a:endParaRPr lang="en-US" sz="2800" dirty="0" smtClean="0">
              <a:solidFill>
                <a:srgbClr val="0070AC"/>
              </a:solidFill>
            </a:endParaRPr>
          </a:p>
          <a:p>
            <a:r>
              <a:rPr lang="en-US" sz="2800" dirty="0" smtClean="0">
                <a:solidFill>
                  <a:srgbClr val="0070AC"/>
                </a:solidFill>
              </a:rPr>
              <a:t>San Marcos, </a:t>
            </a:r>
            <a:r>
              <a:rPr lang="en-US" sz="2800" dirty="0" smtClean="0">
                <a:solidFill>
                  <a:srgbClr val="0070AC"/>
                </a:solidFill>
              </a:rPr>
              <a:t>TX</a:t>
            </a:r>
            <a:endParaRPr lang="en-US" sz="2800" dirty="0">
              <a:solidFill>
                <a:srgbClr val="0070AC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659" y="1966852"/>
            <a:ext cx="5804683" cy="188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99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081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0070AC"/>
                </a:solidFill>
              </a:rPr>
              <a:t>Office Training</a:t>
            </a:r>
            <a:endParaRPr lang="en-US" b="1" dirty="0">
              <a:solidFill>
                <a:srgbClr val="0070A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86925" y="23288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06212" y="1476377"/>
            <a:ext cx="374703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Tentative Topics</a:t>
            </a:r>
            <a:endParaRPr lang="en-US" sz="2800" b="1" dirty="0" smtClean="0"/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Slack (communication </a:t>
            </a:r>
            <a:r>
              <a:rPr lang="en-US" sz="2400" dirty="0"/>
              <a:t>tool) 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SAMIEEE </a:t>
            </a:r>
            <a:r>
              <a:rPr lang="en-US" sz="2400" dirty="0"/>
              <a:t>(database tool)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IEEE </a:t>
            </a:r>
            <a:r>
              <a:rPr lang="en-US" sz="2400" dirty="0"/>
              <a:t>Budget </a:t>
            </a:r>
            <a:r>
              <a:rPr lang="en-US" sz="2400" dirty="0" smtClean="0"/>
              <a:t>Process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Surveys</a:t>
            </a:r>
            <a:endParaRPr lang="en-US" sz="2400" dirty="0"/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Open to more topics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/>
          </a:p>
          <a:p>
            <a:r>
              <a:rPr lang="en-US" sz="2400" b="1" dirty="0" smtClean="0"/>
              <a:t>Tentative Meeting Details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b="1" dirty="0" smtClean="0"/>
              <a:t>Place:</a:t>
            </a:r>
            <a:r>
              <a:rPr lang="en-US" sz="2400" dirty="0" smtClean="0"/>
              <a:t> Online or at La Madeleine @Austin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b="1" dirty="0" smtClean="0"/>
              <a:t>Date:</a:t>
            </a:r>
            <a:r>
              <a:rPr lang="en-US" sz="2400" dirty="0" smtClean="0"/>
              <a:t> Early March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4414" y="1948542"/>
            <a:ext cx="4754583" cy="316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1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081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0070AC"/>
                </a:solidFill>
              </a:rPr>
              <a:t>Officer Elections</a:t>
            </a:r>
            <a:endParaRPr lang="en-US" b="1" dirty="0">
              <a:solidFill>
                <a:srgbClr val="0070A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86925" y="23288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1607" y="2328863"/>
            <a:ext cx="330764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Submit Election Results</a:t>
            </a:r>
            <a:endParaRPr lang="en-US" sz="2800" b="1" dirty="0" smtClean="0"/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Submit new officers on </a:t>
            </a:r>
            <a:r>
              <a:rPr lang="en-US" sz="2400" dirty="0" err="1" smtClean="0"/>
              <a:t>vTools</a:t>
            </a:r>
            <a:r>
              <a:rPr lang="en-US" sz="2400" dirty="0" smtClean="0"/>
              <a:t>: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https://</a:t>
            </a:r>
            <a:r>
              <a:rPr lang="en-US" sz="2400" dirty="0" err="1"/>
              <a:t>officers.vtools.ieee.org</a:t>
            </a:r>
            <a:r>
              <a:rPr lang="en-US" sz="2400" dirty="0"/>
              <a:t>/</a:t>
            </a:r>
            <a:endParaRPr lang="en-US" sz="2400" dirty="0" smtClean="0"/>
          </a:p>
          <a:p>
            <a:pPr marL="342900" indent="-342900">
              <a:buFont typeface="Arial" charset="0"/>
              <a:buChar char="•"/>
            </a:pP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991" y="2138860"/>
            <a:ext cx="4649462" cy="2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4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890648" y="2101932"/>
            <a:ext cx="7718961" cy="4288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b="1" dirty="0" smtClean="0"/>
              <a:t>For Questions, contact Fabio Gomez at:</a:t>
            </a:r>
          </a:p>
          <a:p>
            <a:r>
              <a:rPr lang="en-US" sz="3000" dirty="0" err="1" smtClean="0"/>
              <a:t>fabio.gomez@ieee.org</a:t>
            </a:r>
            <a:endParaRPr lang="en-US" sz="3000" dirty="0" smtClean="0"/>
          </a:p>
          <a:p>
            <a:r>
              <a:rPr lang="en-US" sz="3000" dirty="0" smtClean="0"/>
              <a:t>@</a:t>
            </a:r>
            <a:r>
              <a:rPr lang="en-US" sz="3000" dirty="0" err="1" smtClean="0"/>
              <a:t>fabiogomez</a:t>
            </a:r>
            <a:r>
              <a:rPr lang="en-US" sz="3000" dirty="0" smtClean="0"/>
              <a:t> </a:t>
            </a:r>
            <a:r>
              <a:rPr lang="en-US" sz="3000" dirty="0"/>
              <a:t>on </a:t>
            </a:r>
            <a:r>
              <a:rPr lang="en-US" sz="3000" dirty="0">
                <a:solidFill>
                  <a:srgbClr val="FF0000"/>
                </a:solidFill>
              </a:rPr>
              <a:t>S</a:t>
            </a:r>
            <a:r>
              <a:rPr lang="en-US" sz="3000" dirty="0">
                <a:solidFill>
                  <a:srgbClr val="FFC000"/>
                </a:solidFill>
              </a:rPr>
              <a:t>l</a:t>
            </a:r>
            <a:r>
              <a:rPr lang="en-US" sz="3000" dirty="0">
                <a:solidFill>
                  <a:srgbClr val="00B050"/>
                </a:solidFill>
              </a:rPr>
              <a:t>a</a:t>
            </a:r>
            <a:r>
              <a:rPr lang="en-US" sz="3000" dirty="0">
                <a:solidFill>
                  <a:srgbClr val="00B0F0"/>
                </a:solidFill>
              </a:rPr>
              <a:t>c</a:t>
            </a:r>
            <a:r>
              <a:rPr lang="en-US" sz="3000" dirty="0">
                <a:solidFill>
                  <a:srgbClr val="7030A0"/>
                </a:solidFill>
              </a:rPr>
              <a:t>k</a:t>
            </a:r>
          </a:p>
          <a:p>
            <a:pPr marL="0" indent="0">
              <a:buNone/>
            </a:pPr>
            <a:endParaRPr lang="en-US" sz="3000" dirty="0" smtClean="0">
              <a:solidFill>
                <a:srgbClr val="7030A0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15081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0070AC"/>
                </a:solidFill>
              </a:rPr>
              <a:t>Thank You!</a:t>
            </a:r>
            <a:endParaRPr lang="en-US" b="1" dirty="0">
              <a:solidFill>
                <a:srgbClr val="0070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12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2663</TotalTime>
  <Words>475</Words>
  <Application>Microsoft Macintosh PowerPoint</Application>
  <PresentationFormat>On-screen Show (4:3)</PresentationFormat>
  <Paragraphs>80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</vt:lpstr>
      <vt:lpstr>Calibri Light</vt:lpstr>
      <vt:lpstr>Arial</vt:lpstr>
      <vt:lpstr>Office Theme</vt:lpstr>
      <vt:lpstr>PowerPoint Presentation</vt:lpstr>
      <vt:lpstr>Office Training</vt:lpstr>
      <vt:lpstr>Officer Elections</vt:lpstr>
      <vt:lpstr>Thank You!</vt:lpstr>
    </vt:vector>
  </TitlesOfParts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Devon Johnson</dc:creator>
  <cp:lastModifiedBy>Fabio Alejandro Gómez Díaz</cp:lastModifiedBy>
  <cp:revision>98</cp:revision>
  <dcterms:created xsi:type="dcterms:W3CDTF">2014-01-23T02:18:55Z</dcterms:created>
  <dcterms:modified xsi:type="dcterms:W3CDTF">2018-01-26T21:33:06Z</dcterms:modified>
</cp:coreProperties>
</file>